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2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2" r:id="rId4"/>
    <p:sldId id="281" r:id="rId5"/>
    <p:sldId id="311" r:id="rId6"/>
    <p:sldId id="317" r:id="rId7"/>
    <p:sldId id="313" r:id="rId8"/>
    <p:sldId id="318" r:id="rId9"/>
    <p:sldId id="319" r:id="rId10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CF"/>
    <a:srgbClr val="FEFAE8"/>
    <a:srgbClr val="F7F3D9"/>
    <a:srgbClr val="F0E8E6"/>
    <a:srgbClr val="CCFFFF"/>
    <a:srgbClr val="BDDADF"/>
    <a:srgbClr val="FDE8A5"/>
    <a:srgbClr val="F8E3D4"/>
    <a:srgbClr val="E2F0D9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8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1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ECA54F6-A409-4052-BA8C-D33E3AF8AD29}" type="datetime4">
              <a:rPr lang="ja-JP" altLang="en-US" smtClean="0"/>
              <a:pPr/>
              <a:t>2024年3月7日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2963"/>
            <a:ext cx="303053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2" cy="33795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2" cy="33795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93B0CF2-7F87-4E02-A248-870047730F9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5C6E-E289-474F-887A-4417A85C3822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5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F18B4C-A69D-473A-B31A-6C6063EEFA7C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  <p:cxnSp>
        <p:nvCxnSpPr>
          <p:cNvPr id="7" name="直線​​コネクタ 4">
            <a:extLst>
              <a:ext uri="{FF2B5EF4-FFF2-40B4-BE49-F238E27FC236}">
                <a16:creationId xmlns:a16="http://schemas.microsoft.com/office/drawing/2014/main" id="{39438112-75EA-4785-A185-B060663DCAC4}"/>
              </a:ext>
            </a:extLst>
          </p:cNvPr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​​コネクタ 10">
            <a:extLst>
              <a:ext uri="{FF2B5EF4-FFF2-40B4-BE49-F238E27FC236}">
                <a16:creationId xmlns:a16="http://schemas.microsoft.com/office/drawing/2014/main" id="{4CA1B497-71CD-4E78-8F78-CE592622AC2A}"/>
              </a:ext>
            </a:extLst>
          </p:cNvPr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8B1517-5F3D-4879-A4CC-A43DBB4E5CCC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316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C933-202C-46A8-AE71-C9F1DABAAAA2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1549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EAF18B4C-A69D-473A-B31A-6C6063EEFA7C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 4">
            <a:extLst>
              <a:ext uri="{FF2B5EF4-FFF2-40B4-BE49-F238E27FC236}">
                <a16:creationId xmlns:a16="http://schemas.microsoft.com/office/drawing/2014/main" id="{CFE3E920-0B38-4CA2-9AD4-4B4399DE6D11}"/>
              </a:ext>
            </a:extLst>
          </p:cNvPr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 10">
            <a:extLst>
              <a:ext uri="{FF2B5EF4-FFF2-40B4-BE49-F238E27FC236}">
                <a16:creationId xmlns:a16="http://schemas.microsoft.com/office/drawing/2014/main" id="{ABD92FA5-3B33-4E0C-BA59-E3EFDAABD225}"/>
              </a:ext>
            </a:extLst>
          </p:cNvPr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1198D5-8A9A-4ECE-BF12-3DBFD38DA91A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5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6E4E-C257-4E50-ABC1-61B7527A1C50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7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B1AB-605B-4370-BA3F-8BBF7BB10A4E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4430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ABF2E7-1F47-4AB9-8F6F-42409DF8BCB8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"/>
              <a:t>フッターを追加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99438A-1F99-4C18-A9A7-3A8987A5A843}" type="datetime4">
              <a:rPr lang="ja-JP" altLang="en-US" smtClean="0"/>
              <a:t>2024年3月7日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4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F38-426F-448C-BE19-B65C418CC523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28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AFA6-D251-4FB8-89B9-C5F6CE0E6A57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80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1198D5-8A9A-4ECE-BF12-3DBFD38DA91A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53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131E-EE61-45E2-9C78-424F4C3BD558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2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8B1517-5F3D-4879-A4CC-A43DBB4E5CCC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C933-202C-46A8-AE71-C9F1DABAAAA2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15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6E4E-C257-4E50-ABC1-61B7527A1C50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50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B1AB-605B-4370-BA3F-8BBF7BB10A4E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394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ABF2E7-1F47-4AB9-8F6F-42409DF8BCB8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"/>
              <a:t>フッターを追加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99438A-1F99-4C18-A9A7-3A8987A5A843}" type="datetime4">
              <a:rPr lang="ja-JP" altLang="en-US" smtClean="0"/>
              <a:t>2024年3月7日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F38-426F-448C-BE19-B65C418CC523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2235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AFA6-D251-4FB8-89B9-C5F6CE0E6A57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83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131E-EE61-45E2-9C78-424F4C3BD558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7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8BC8BA-2B0B-4AB5-99AA-C669DBB06A63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582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C8BC8BA-2B0B-4AB5-99AA-C669DBB06A63}" type="datetime4">
              <a:rPr lang="ja-JP" altLang="en-US" smtClean="0"/>
              <a:t>2024年3月7日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ja-JP" altLang="en-US" noProof="0"/>
              <a:t>フッターを追加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861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hizuoka-wel.jp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4F0E4A8A-CD52-476A-88C5-1B9822BD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1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5DBE2D-8E65-4C0C-AD01-4AA386E8AE6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30213"/>
            <a:ext cx="9144000" cy="1849437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福祉職員キャリアパス対応生涯研修課程</a:t>
            </a:r>
            <a:br>
              <a:rPr kumimoji="1"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18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受講の手引き</a:t>
            </a:r>
            <a:br>
              <a:rPr lang="en-US" altLang="ja-JP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＜初任者・中堅職員・チームリーダー＞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9BA8A2-45F3-46C3-87E4-BB7CCBC3D3F3}"/>
              </a:ext>
            </a:extLst>
          </p:cNvPr>
          <p:cNvSpPr txBox="1"/>
          <p:nvPr/>
        </p:nvSpPr>
        <p:spPr>
          <a:xfrm>
            <a:off x="964724" y="2442015"/>
            <a:ext cx="7530099" cy="10084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この研修は福祉職員が</a:t>
            </a: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自ら歩んできた道を振り返り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、また、新たな知識や体験を通して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自らの将来像を描き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職業人生の意味を深め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その価値を高める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ことをねらいとしています。</a:t>
            </a:r>
          </a:p>
          <a:p>
            <a:pPr>
              <a:lnSpc>
                <a:spcPts val="2500"/>
              </a:lnSpc>
            </a:pPr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➤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働き続けることの力となり、ひいては利用者サービスの向上につながります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2489961-F32B-496F-A840-93C876DC2703}"/>
              </a:ext>
            </a:extLst>
          </p:cNvPr>
          <p:cNvSpPr txBox="1"/>
          <p:nvPr/>
        </p:nvSpPr>
        <p:spPr>
          <a:xfrm>
            <a:off x="572946" y="3911776"/>
            <a:ext cx="80712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■研修の目的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3350" indent="-133350" algn="just">
              <a:lnSpc>
                <a:spcPts val="2300"/>
              </a:lnSpc>
              <a:spcAft>
                <a:spcPts val="0"/>
              </a:spcAft>
            </a:pP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福祉職員が</a:t>
            </a: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自らのキャリアアップの道筋を描き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それぞれのキャリアステージ（初任者・中堅・チームリーダー・管理職）に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応じて共通に求められる能力を、段階的・体系的に習得することを</a:t>
            </a: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支援します。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300"/>
              </a:lnSpc>
            </a:pP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各法人、事業所が主体的に職員のキャリアパスを整備し、これに沿った職員育成施策を確立・実　  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300"/>
              </a:lnSpc>
            </a:pPr>
            <a:r>
              <a:rPr lang="en-US" altLang="ja-JP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   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施することを支援します。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E81DEE-41EE-4343-8C1D-50552DC768A2}"/>
              </a:ext>
            </a:extLst>
          </p:cNvPr>
          <p:cNvSpPr txBox="1"/>
          <p:nvPr/>
        </p:nvSpPr>
        <p:spPr>
          <a:xfrm>
            <a:off x="400603" y="278719"/>
            <a:ext cx="8139715" cy="146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■研修の特徴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3350" indent="-133350" algn="just">
              <a:lnSpc>
                <a:spcPts val="2800"/>
              </a:lnSpc>
            </a:pP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・福祉職員のキャリアパスに応じた資質向上を段階的・体系的に図ります。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800"/>
              </a:lnSpc>
            </a:pP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・あらゆる事業種別・職種を横断した</a:t>
            </a:r>
            <a:r>
              <a:rPr lang="ja-JP" altLang="ja-JP" sz="1400" b="1" kern="100" dirty="0">
                <a:solidFill>
                  <a:schemeClr val="accent4"/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福祉職員全般を対象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としています。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133350" indent="-133350" algn="just">
              <a:lnSpc>
                <a:spcPts val="28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職場が整備するキャリアパスと、職員の描くキャリアデザインを支援し、相互理解を促します。</a:t>
            </a:r>
            <a:endParaRPr lang="en-US" altLang="ja-JP" sz="1400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CF8244-7B19-4AA4-8F9A-7117BB16EDED}"/>
              </a:ext>
            </a:extLst>
          </p:cNvPr>
          <p:cNvSpPr txBox="1"/>
          <p:nvPr/>
        </p:nvSpPr>
        <p:spPr>
          <a:xfrm>
            <a:off x="400603" y="4590713"/>
            <a:ext cx="8228492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研修の意義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lvl="0" indent="0" algn="l">
              <a:lnSpc>
                <a:spcPts val="2400"/>
              </a:lnSpc>
              <a:buNone/>
            </a:pPr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日頃仕事をしている中では、</a:t>
            </a:r>
            <a:r>
              <a:rPr lang="ja-JP" altLang="en-US" sz="14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自分の想いや今後の目標を紐解いて考える機会を</a:t>
            </a:r>
            <a:r>
              <a:rPr lang="ja-JP" altLang="en-US" sz="1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持つことは</a:t>
            </a:r>
            <a:endParaRPr lang="en-US" altLang="ja-JP" sz="1400" b="1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2400"/>
              </a:lnSpc>
              <a:buNone/>
            </a:pPr>
            <a:r>
              <a:rPr lang="ja-JP" altLang="en-US" sz="1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なかなか難しい</a:t>
            </a:r>
            <a:r>
              <a:rPr lang="ja-JP" altLang="en-US" sz="1400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もの。</a:t>
            </a:r>
            <a:endParaRPr lang="en-US" altLang="ja-JP" sz="1400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2400"/>
              </a:lnSpc>
              <a:buNone/>
            </a:pPr>
            <a:r>
              <a:rPr lang="ja-JP" altLang="en-US" sz="1400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➤この研修ではそれらとじっくり向き合い、</a:t>
            </a:r>
            <a:r>
              <a:rPr lang="ja-JP" altLang="en-US" sz="1400" b="1" kern="10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自身の職業人生の目標や、そこへ到達するための</a:t>
            </a:r>
            <a:endParaRPr lang="en-US" altLang="ja-JP" sz="1400" b="1" kern="100" dirty="0">
              <a:solidFill>
                <a:schemeClr val="accent4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2400"/>
              </a:lnSpc>
              <a:buNone/>
            </a:pPr>
            <a:r>
              <a:rPr lang="ja-JP" altLang="en-US" sz="1400" b="1" kern="100" dirty="0">
                <a:solidFill>
                  <a:schemeClr val="accent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1400" b="1" kern="10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道のりを</a:t>
            </a:r>
            <a:r>
              <a:rPr lang="ja-JP" altLang="en-US" sz="1400" b="1" kern="100" dirty="0">
                <a:solidFill>
                  <a:schemeClr val="accent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“</a:t>
            </a:r>
            <a:r>
              <a:rPr lang="ja-JP" altLang="en-US" sz="1400" b="1" kern="10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言語化</a:t>
            </a:r>
            <a:r>
              <a:rPr lang="en-US" altLang="ja-JP" sz="1400" b="1" kern="10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”</a:t>
            </a:r>
            <a:r>
              <a:rPr lang="ja-JP" altLang="en-US" sz="1400" b="1" kern="10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する</a:t>
            </a:r>
            <a:r>
              <a:rPr lang="ja-JP" altLang="en-US" sz="1400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ことをサポートします。</a:t>
            </a:r>
            <a:endParaRPr lang="en-US" altLang="ja-JP" sz="1400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kumimoji="1" lang="en-US" altLang="ja-JP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600" dirty="0"/>
              <a:t>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1A05B7B-1F17-43AA-909C-C350937C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0" y="1999331"/>
            <a:ext cx="8030984" cy="234185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BF8F63-E513-40C1-8A5E-8D9B9983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pPr/>
              <a:t>2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3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9141EE-1A6E-4BA4-A00F-1222BC84A96C}"/>
              </a:ext>
            </a:extLst>
          </p:cNvPr>
          <p:cNvSpPr txBox="1"/>
          <p:nvPr/>
        </p:nvSpPr>
        <p:spPr>
          <a:xfrm>
            <a:off x="229186" y="303285"/>
            <a:ext cx="804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■研修で学ぶ内容＜科目概念図＞</a:t>
            </a:r>
            <a:endParaRPr lang="ja-JP" altLang="en-US" sz="1400" b="1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E12D158-0E00-4905-B966-AD23AF873D81}"/>
              </a:ext>
            </a:extLst>
          </p:cNvPr>
          <p:cNvGrpSpPr/>
          <p:nvPr/>
        </p:nvGrpSpPr>
        <p:grpSpPr>
          <a:xfrm>
            <a:off x="918822" y="1072814"/>
            <a:ext cx="7306355" cy="4712372"/>
            <a:chOff x="967632" y="768990"/>
            <a:chExt cx="7306355" cy="471237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F9598827-2E39-4665-857D-E782F81222A4}"/>
                </a:ext>
              </a:extLst>
            </p:cNvPr>
            <p:cNvGrpSpPr/>
            <p:nvPr/>
          </p:nvGrpSpPr>
          <p:grpSpPr>
            <a:xfrm>
              <a:off x="967632" y="768990"/>
              <a:ext cx="7306355" cy="4031206"/>
              <a:chOff x="-142267" y="83479"/>
              <a:chExt cx="8849172" cy="3302993"/>
            </a:xfrm>
          </p:grpSpPr>
          <p:sp>
            <p:nvSpPr>
              <p:cNvPr id="5" name="円/楕円 4">
                <a:extLst>
                  <a:ext uri="{FF2B5EF4-FFF2-40B4-BE49-F238E27FC236}">
                    <a16:creationId xmlns:a16="http://schemas.microsoft.com/office/drawing/2014/main" id="{86FC9E5B-C9D1-482F-B0B7-6BA38788B14F}"/>
                  </a:ext>
                </a:extLst>
              </p:cNvPr>
              <p:cNvSpPr/>
              <p:nvPr/>
            </p:nvSpPr>
            <p:spPr>
              <a:xfrm>
                <a:off x="-142267" y="254688"/>
                <a:ext cx="2229837" cy="1475514"/>
              </a:xfrm>
              <a:prstGeom prst="ellipse">
                <a:avLst/>
              </a:prstGeom>
              <a:solidFill>
                <a:srgbClr val="FFCCFF">
                  <a:alpha val="47843"/>
                </a:srgbClr>
              </a:solidFill>
              <a:ln w="28575"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科目１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キャリアデザインとセルフマネジメント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5096A75-6577-4C5A-B3C5-A401F1D73E36}"/>
                  </a:ext>
                </a:extLst>
              </p:cNvPr>
              <p:cNvSpPr/>
              <p:nvPr/>
            </p:nvSpPr>
            <p:spPr>
              <a:xfrm>
                <a:off x="2299789" y="442984"/>
                <a:ext cx="3243333" cy="588900"/>
              </a:xfrm>
              <a:prstGeom prst="rect">
                <a:avLst/>
              </a:prstGeom>
              <a:solidFill>
                <a:srgbClr val="FDE8A5"/>
              </a:solidFill>
              <a:ln w="28575">
                <a:solidFill>
                  <a:srgbClr val="FFEA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2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福祉サービスの基本理念と倫理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EF827F9-8F6A-4F3D-9B60-29525F629C26}"/>
                  </a:ext>
                </a:extLst>
              </p:cNvPr>
              <p:cNvSpPr/>
              <p:nvPr/>
            </p:nvSpPr>
            <p:spPr>
              <a:xfrm>
                <a:off x="2290345" y="1113677"/>
                <a:ext cx="3252830" cy="552108"/>
              </a:xfrm>
              <a:prstGeom prst="rect">
                <a:avLst/>
              </a:prstGeom>
              <a:solidFill>
                <a:srgbClr val="FDE8A5"/>
              </a:solidFill>
              <a:ln w="28575">
                <a:solidFill>
                  <a:srgbClr val="FFEA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3</a:t>
                </a:r>
                <a:endParaRPr lang="ja-JP" sz="1400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メンバーシップ</a:t>
                </a:r>
                <a:endParaRPr lang="ja-JP" sz="120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5297116-D235-42FE-89E8-C47D8F1FD4F7}"/>
                  </a:ext>
                </a:extLst>
              </p:cNvPr>
              <p:cNvSpPr/>
              <p:nvPr/>
            </p:nvSpPr>
            <p:spPr>
              <a:xfrm>
                <a:off x="5825593" y="83479"/>
                <a:ext cx="2881312" cy="2022524"/>
              </a:xfrm>
              <a:prstGeom prst="rect">
                <a:avLst/>
              </a:prstGeom>
              <a:solidFill>
                <a:srgbClr val="FFFFCC"/>
              </a:solidFill>
              <a:ln w="44450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4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人材育成・能力開発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5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業務課題の解決と実践研究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6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リスクマネジメント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7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多職種連携・地域協働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科目</a:t>
                </a:r>
                <a:r>
                  <a:rPr lang="en-US" sz="1400" b="1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8</a:t>
                </a:r>
                <a:endParaRPr lang="ja-JP" b="1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組織運営管理</a:t>
                </a:r>
                <a:endParaRPr lang="ja-JP" sz="1600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A515C11-B0AD-4A4D-9457-9E3DC2C8DA33}"/>
                  </a:ext>
                </a:extLst>
              </p:cNvPr>
              <p:cNvSpPr/>
              <p:nvPr/>
            </p:nvSpPr>
            <p:spPr>
              <a:xfrm>
                <a:off x="300322" y="2258157"/>
                <a:ext cx="1655763" cy="504825"/>
              </a:xfrm>
              <a:prstGeom prst="rect">
                <a:avLst/>
              </a:prstGeom>
              <a:solidFill>
                <a:srgbClr val="FFCCFF">
                  <a:alpha val="47843"/>
                </a:srgbClr>
              </a:solidFill>
              <a:ln w="28575"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基軸科目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algn="ctr" fontAlgn="base"/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(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ﾃｷｽﾄ第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1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章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)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0" name="右矢印 11">
                <a:extLst>
                  <a:ext uri="{FF2B5EF4-FFF2-40B4-BE49-F238E27FC236}">
                    <a16:creationId xmlns:a16="http://schemas.microsoft.com/office/drawing/2014/main" id="{331F649F-6544-4DC8-9A47-A071B11BCE93}"/>
                  </a:ext>
                </a:extLst>
              </p:cNvPr>
              <p:cNvSpPr/>
              <p:nvPr/>
            </p:nvSpPr>
            <p:spPr>
              <a:xfrm>
                <a:off x="2299792" y="2271156"/>
                <a:ext cx="576261" cy="504825"/>
              </a:xfrm>
              <a:prstGeom prst="rightArrow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ja-JP" altLang="en-US" sz="24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E30A20F-0194-4124-84EE-741D3FE6C983}"/>
                  </a:ext>
                </a:extLst>
              </p:cNvPr>
              <p:cNvSpPr/>
              <p:nvPr/>
            </p:nvSpPr>
            <p:spPr>
              <a:xfrm>
                <a:off x="3129684" y="2258157"/>
                <a:ext cx="1826582" cy="504825"/>
              </a:xfrm>
              <a:prstGeom prst="rect">
                <a:avLst/>
              </a:prstGeom>
              <a:solidFill>
                <a:srgbClr val="FDE8A5"/>
              </a:solidFill>
              <a:ln w="28575">
                <a:solidFill>
                  <a:srgbClr val="FFEA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基礎科目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algn="ctr" fontAlgn="base"/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(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ﾃｷｽﾄ第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2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・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3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章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)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2" name="右矢印 13">
                <a:extLst>
                  <a:ext uri="{FF2B5EF4-FFF2-40B4-BE49-F238E27FC236}">
                    <a16:creationId xmlns:a16="http://schemas.microsoft.com/office/drawing/2014/main" id="{A9ACC278-BD28-46D8-BF37-176FEC50F280}"/>
                  </a:ext>
                </a:extLst>
              </p:cNvPr>
              <p:cNvSpPr/>
              <p:nvPr/>
            </p:nvSpPr>
            <p:spPr>
              <a:xfrm>
                <a:off x="5249331" y="2266447"/>
                <a:ext cx="576261" cy="504825"/>
              </a:xfrm>
              <a:prstGeom prst="rightArrow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ja-JP" altLang="en-US" sz="24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15CE9D8-8830-4BE7-981A-923F8F254DE6}"/>
                  </a:ext>
                </a:extLst>
              </p:cNvPr>
              <p:cNvSpPr/>
              <p:nvPr/>
            </p:nvSpPr>
            <p:spPr>
              <a:xfrm>
                <a:off x="6264275" y="2270493"/>
                <a:ext cx="1941268" cy="50482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/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啓発科目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  <a:p>
                <a:pPr algn="ctr" fontAlgn="base"/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(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ﾃｷｽﾄ第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4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～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8</a:t>
                </a:r>
                <a:r>
                  <a:rPr lang="ja-JP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章</a:t>
                </a: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Arial" panose="020B0604020202020204" pitchFamily="34" charset="0"/>
                  </a:rPr>
                  <a:t>)</a:t>
                </a:r>
                <a:endParaRPr lang="ja-JP" dirty="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4" name="上下矢印 16">
                <a:extLst>
                  <a:ext uri="{FF2B5EF4-FFF2-40B4-BE49-F238E27FC236}">
                    <a16:creationId xmlns:a16="http://schemas.microsoft.com/office/drawing/2014/main" id="{581F58B2-44AD-47F3-8829-348E7EB58064}"/>
                  </a:ext>
                </a:extLst>
              </p:cNvPr>
              <p:cNvSpPr/>
              <p:nvPr/>
            </p:nvSpPr>
            <p:spPr>
              <a:xfrm>
                <a:off x="3897752" y="2881647"/>
                <a:ext cx="431801" cy="504825"/>
              </a:xfrm>
              <a:prstGeom prst="upDownArrow">
                <a:avLst>
                  <a:gd name="adj1" fmla="val 50000"/>
                  <a:gd name="adj2" fmla="val 42702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ja-JP" altLang="en-US" sz="24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" name="円形吹き出し 17">
                <a:extLst>
                  <a:ext uri="{FF2B5EF4-FFF2-40B4-BE49-F238E27FC236}">
                    <a16:creationId xmlns:a16="http://schemas.microsoft.com/office/drawing/2014/main" id="{E559670F-705E-47E6-B455-046EE585355A}"/>
                  </a:ext>
                </a:extLst>
              </p:cNvPr>
              <p:cNvSpPr/>
              <p:nvPr/>
            </p:nvSpPr>
            <p:spPr>
              <a:xfrm>
                <a:off x="4956262" y="2867182"/>
                <a:ext cx="1583529" cy="413631"/>
              </a:xfrm>
              <a:prstGeom prst="wedgeEllipseCallout">
                <a:avLst>
                  <a:gd name="adj1" fmla="val -9298"/>
                  <a:gd name="adj2" fmla="val -63915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r>
                  <a:rPr lang="ja-JP" sz="1200" kern="1200">
                    <a:solidFill>
                      <a:srgbClr val="000000"/>
                    </a:solidFill>
                    <a:effectLst/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Times New Roman" panose="02020603050405020304" pitchFamily="18" charset="0"/>
                  </a:rPr>
                  <a:t>重点科目</a:t>
                </a:r>
                <a:endParaRPr lang="ja-JP" sz="1600"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ＭＳ Ｐゴシック" panose="020B0600070205080204" pitchFamily="50" charset="-128"/>
                </a:endParaRPr>
              </a:p>
            </p:txBody>
          </p:sp>
        </p:grp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38BE101-8A21-4CC5-92CE-44C6F3632DB2}"/>
                </a:ext>
              </a:extLst>
            </p:cNvPr>
            <p:cNvSpPr/>
            <p:nvPr/>
          </p:nvSpPr>
          <p:spPr>
            <a:xfrm>
              <a:off x="1763068" y="4897162"/>
              <a:ext cx="5649754" cy="584200"/>
            </a:xfrm>
            <a:prstGeom prst="roundRect">
              <a:avLst/>
            </a:prstGeom>
            <a:solidFill>
              <a:srgbClr val="4BFC0C">
                <a:alpha val="21961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ja-JP" sz="1400" kern="1200" dirty="0">
                  <a:solidFill>
                    <a:srgbClr val="000000"/>
                  </a:solidFill>
                  <a:effectLst/>
                  <a:latin typeface="BIZ UDゴシック" panose="020B0400000000000000" pitchFamily="49" charset="-128"/>
                  <a:ea typeface="BIZ UDゴシック" panose="020B0400000000000000" pitchFamily="49" charset="-128"/>
                  <a:cs typeface="Times New Roman" panose="02020603050405020304" pitchFamily="18" charset="0"/>
                </a:rPr>
                <a:t>職場内研修あるいは事業者団体・専門職団体等の研修課程との連携</a:t>
              </a:r>
              <a:endParaRPr lang="ja-JP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6821B67E-D75F-4B5F-A654-325B6278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fld>
            <a:endParaRPr lang="ja-JP" altLang="en-US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6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3642" y="272830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研</a:t>
            </a:r>
            <a:r>
              <a:rPr lang="ja-JP" altLang="en-US" sz="20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修プログラムの構成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（自己学習</a:t>
            </a:r>
            <a:r>
              <a:rPr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時間相当、面接授業</a:t>
            </a:r>
            <a:r>
              <a:rPr lang="en-US" altLang="ja-JP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17</a:t>
            </a:r>
            <a:r>
              <a:rPr lang="ja-JP" altLang="en-US" sz="1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時間）</a:t>
            </a:r>
            <a:endParaRPr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9D16137-0F02-4B36-A88E-5B3096BBC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/>
          <a:stretch/>
        </p:blipFill>
        <p:spPr>
          <a:xfrm>
            <a:off x="466245" y="891479"/>
            <a:ext cx="8211510" cy="529299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828CA4-A01D-4D00-9D12-6E50809C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5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BD63CC8-BDA2-47CB-A598-72A3823D9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298" y="464054"/>
            <a:ext cx="788670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20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研</a:t>
            </a:r>
            <a:r>
              <a:rPr lang="ja-JP" altLang="en-US" sz="20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修プログラムの進行について</a:t>
            </a:r>
            <a:endParaRPr lang="ja-JP" altLang="en-US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AF457B-C968-4690-A23D-4675B781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15" y="887353"/>
            <a:ext cx="7718025" cy="1517889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ja-JP" altLang="ja-JP" sz="1600" kern="100" dirty="0">
                <a:solidFill>
                  <a:schemeClr val="tx1"/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受講者が受け身で知識や技術を学び習得する教授法ではなく、</a:t>
            </a:r>
            <a:r>
              <a:rPr lang="ja-JP" altLang="ja-JP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参加型のワークショップが中心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です</a:t>
            </a:r>
            <a:r>
              <a:rPr lang="ja-JP" altLang="ja-JP" sz="1600" kern="100" dirty="0">
                <a:solidFill>
                  <a:schemeClr val="tx1"/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1600" kern="100" dirty="0">
                <a:solidFill>
                  <a:schemeClr val="tx1"/>
                </a:solidFill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　　　　　　　　　　　　　　　　　　　　　　　　　　　　　　　　　　　　</a:t>
            </a:r>
            <a:r>
              <a:rPr lang="ja-JP" altLang="ja-JP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主体的、対話的に学ぶプログラム</a:t>
            </a:r>
            <a:r>
              <a:rPr lang="ja-JP" altLang="ja-JP" sz="1600" kern="100" dirty="0">
                <a:solidFill>
                  <a:schemeClr val="tx1"/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のなかで、受講者が共に学びあい、新たな気づきを与え合う研修</a:t>
            </a:r>
            <a:r>
              <a:rPr lang="ja-JP" altLang="en-US" sz="1600" kern="100" dirty="0">
                <a:solidFill>
                  <a:schemeClr val="tx1"/>
                </a:solidFill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となっています。</a:t>
            </a:r>
            <a:endParaRPr lang="ja-JP" altLang="ja-JP" sz="1600" kern="100" dirty="0"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110191AB-C2B7-42E5-A346-AAF332AE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4680" y="6211383"/>
            <a:ext cx="1279663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5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4EE039-44E9-4FB1-85F1-A97E996885D1}"/>
              </a:ext>
            </a:extLst>
          </p:cNvPr>
          <p:cNvSpPr/>
          <p:nvPr/>
        </p:nvSpPr>
        <p:spPr>
          <a:xfrm>
            <a:off x="459973" y="2441164"/>
            <a:ext cx="5248368" cy="362576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＜参加型研修の３つの約束＞　</a:t>
            </a:r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6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１．進んで発言する</a:t>
            </a:r>
            <a:endParaRPr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ー自身の考え方や意思をまとめ、適切に表現し理解してもら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いましょう。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ー相手の理解、納得、共感が影響力の源泉です。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２．人の話によく耳を傾ける</a:t>
            </a:r>
            <a:endParaRPr kumimoji="1"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ー主張と傾聴のバランスが大切です。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ー他者の話にどれだけ耳を傾けられるかは、対人関係の基本スキル！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３．時間を意識する</a:t>
            </a:r>
            <a:endParaRPr lang="en-US" altLang="ja-JP" sz="1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ー職業人は時間を意識する必要があります。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ー時限のなかでより高い成果を目指します。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＊研修テキストより</a:t>
            </a:r>
            <a:endParaRPr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2E4C647-2CD5-48F3-B965-747E2C0E3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2667" y="4971373"/>
            <a:ext cx="3651867" cy="219111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F74DF41-59C3-498C-853A-7737F395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 t="37314" r="51072" b="39210"/>
          <a:stretch/>
        </p:blipFill>
        <p:spPr>
          <a:xfrm flipH="1">
            <a:off x="5381188" y="2394575"/>
            <a:ext cx="3675354" cy="318060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18588F-3736-4F32-91EC-78804C1FA362}"/>
              </a:ext>
            </a:extLst>
          </p:cNvPr>
          <p:cNvSpPr txBox="1"/>
          <p:nvPr/>
        </p:nvSpPr>
        <p:spPr>
          <a:xfrm>
            <a:off x="6157983" y="3115517"/>
            <a:ext cx="265310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過去の受講者アンケートから＞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＊グループワークに苦手意識があ　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りましたが、他の方と意見を交　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わすことで新たな気づきがあり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楽しむことができました。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＊自分の意見を発表することに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自信が持てるようになりました。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69841"/>
              </p:ext>
            </p:extLst>
          </p:nvPr>
        </p:nvGraphicFramePr>
        <p:xfrm>
          <a:off x="748498" y="1747098"/>
          <a:ext cx="6738152" cy="2904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種類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配布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提出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使用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47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プロフィールシート１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受講前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</a:t>
                      </a:r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AM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47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講義後の気づきシート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なし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47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プロフィールシート２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47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テキストの事前学習シート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540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研修の集大成！</a:t>
                      </a:r>
                      <a:endParaRPr kumimoji="1" lang="en-US" altLang="ja-JP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キャリアデザインシート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研修修了</a:t>
                      </a:r>
                      <a:endParaRPr kumimoji="1" lang="en-US" altLang="ja-JP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週間後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日目</a:t>
                      </a:r>
                      <a:r>
                        <a:rPr kumimoji="1" lang="en-US" altLang="ja-JP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PM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＊研修中に記入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2587E7-5DFC-4A71-8E68-05722450726F}"/>
              </a:ext>
            </a:extLst>
          </p:cNvPr>
          <p:cNvSpPr txBox="1"/>
          <p:nvPr/>
        </p:nvSpPr>
        <p:spPr>
          <a:xfrm>
            <a:off x="233642" y="308584"/>
            <a:ext cx="804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■研修で使用する各種シートについて＜事前課題・事後課題＞</a:t>
            </a:r>
            <a:endParaRPr lang="ja-JP" altLang="en-US" sz="1400" b="1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ED183A-B65E-4A5D-BD4D-3904D98F95CD}"/>
              </a:ext>
            </a:extLst>
          </p:cNvPr>
          <p:cNvSpPr txBox="1"/>
          <p:nvPr/>
        </p:nvSpPr>
        <p:spPr>
          <a:xfrm>
            <a:off x="314742" y="771593"/>
            <a:ext cx="8376495" cy="83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ja-JP" altLang="ja-JP" sz="1400" dirty="0">
                <a:effectLst/>
                <a:ea typeface="BIZ UDゴシック" panose="020B0400000000000000" pitchFamily="49" charset="-128"/>
                <a:cs typeface="Times New Roman" panose="02020603050405020304" pitchFamily="18" charset="0"/>
              </a:rPr>
              <a:t>本研修は「集合研修」と</a:t>
            </a:r>
            <a:r>
              <a:rPr lang="ja-JP" altLang="ja-JP" sz="1400" b="1" dirty="0">
                <a:solidFill>
                  <a:schemeClr val="accent1">
                    <a:lumMod val="50000"/>
                  </a:schemeClr>
                </a:solidFill>
                <a:effectLst/>
                <a:ea typeface="BIZ UDゴシック" panose="020B0400000000000000" pitchFamily="49" charset="-128"/>
                <a:cs typeface="Times New Roman" panose="02020603050405020304" pitchFamily="18" charset="0"/>
              </a:rPr>
              <a:t>「自己学習（事前課題・事後課題）」</a:t>
            </a:r>
            <a:r>
              <a:rPr lang="ja-JP" altLang="ja-JP" sz="1400" dirty="0">
                <a:effectLst/>
                <a:ea typeface="BIZ UDゴシック" panose="020B0400000000000000" pitchFamily="49" charset="-128"/>
                <a:cs typeface="Times New Roman" panose="02020603050405020304" pitchFamily="18" charset="0"/>
              </a:rPr>
              <a:t>の組み合わせで実施します。</a:t>
            </a:r>
            <a:endParaRPr lang="en-US" altLang="ja-JP" sz="1400" dirty="0">
              <a:effectLst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b="1" kern="1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「事前課題」も研修の大切なプログラムの１つ</a:t>
            </a: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です。　　</a:t>
            </a:r>
            <a:endParaRPr lang="en-US" altLang="ja-JP" sz="14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日々のお仕事と並行しての取り組み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となりますが、どうぞ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よろしくお願いします。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C34CC6-BB71-4868-A767-8D97593F05B3}"/>
              </a:ext>
            </a:extLst>
          </p:cNvPr>
          <p:cNvSpPr txBox="1"/>
          <p:nvPr/>
        </p:nvSpPr>
        <p:spPr>
          <a:xfrm>
            <a:off x="166663" y="4925617"/>
            <a:ext cx="881067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ja-JP" altLang="en-US" sz="1600" b="1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＜研修での活用方法＞</a:t>
            </a:r>
            <a:endParaRPr lang="en-US" altLang="ja-JP" sz="1600" b="1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endParaRPr lang="en-US" altLang="ja-JP" sz="1600" b="1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・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自己学習での気づきや整理してきたことを再確認しながら、さらに新たな視点を加え、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ja-JP" altLang="en-US" sz="1400" b="1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1400" b="1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より深い学習となるように活用</a:t>
            </a:r>
            <a:r>
              <a:rPr lang="ja-JP" altLang="ja-JP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させていただきます。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endParaRPr lang="en-US" altLang="ja-JP" sz="14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・各種シートは、研修の集大成である</a:t>
            </a:r>
            <a:r>
              <a:rPr lang="ja-JP" altLang="en-US" sz="1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「私のキャリアデザインシート」に連動</a:t>
            </a: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しています</a:t>
            </a: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24">
            <a:extLst>
              <a:ext uri="{FF2B5EF4-FFF2-40B4-BE49-F238E27FC236}">
                <a16:creationId xmlns:a16="http://schemas.microsoft.com/office/drawing/2014/main" id="{6FC5C811-622C-C63A-EBB7-151040FA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8563" y="6143437"/>
            <a:ext cx="1279663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7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98230" y="6172325"/>
            <a:ext cx="1279663" cy="365125"/>
          </a:xfrm>
        </p:spPr>
        <p:txBody>
          <a:bodyPr/>
          <a:lstStyle/>
          <a:p>
            <a:fld id="{0BDF76C4-3A33-41A7-8933-1E3311ECC9B3}" type="slidenum">
              <a:rPr kumimoji="1" lang="ja-JP" altLang="en-US" sz="2000" b="1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fld>
            <a:endParaRPr kumimoji="1" lang="ja-JP" altLang="en-US" sz="2000" b="1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2587E7-5DFC-4A71-8E68-05722450726F}"/>
              </a:ext>
            </a:extLst>
          </p:cNvPr>
          <p:cNvSpPr txBox="1"/>
          <p:nvPr/>
        </p:nvSpPr>
        <p:spPr>
          <a:xfrm>
            <a:off x="230819" y="203916"/>
            <a:ext cx="8043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■研修で使用する各種シートについて＜事前課題・事後課題＞</a:t>
            </a:r>
            <a:endParaRPr lang="ja-JP" altLang="en-US" sz="1400" b="1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ED183A-B65E-4A5D-BD4D-3904D98F95CD}"/>
              </a:ext>
            </a:extLst>
          </p:cNvPr>
          <p:cNvSpPr txBox="1"/>
          <p:nvPr/>
        </p:nvSpPr>
        <p:spPr>
          <a:xfrm>
            <a:off x="314742" y="771593"/>
            <a:ext cx="8376495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ja-JP" altLang="en-US" sz="16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・各種様式は、</a:t>
            </a:r>
            <a:r>
              <a:rPr lang="ja-JP" altLang="en-US" sz="1600" b="1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当会ホームページからダウンロード</a:t>
            </a:r>
            <a:r>
              <a:rPr lang="ja-JP" altLang="en-US" sz="16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することができます！</a:t>
            </a:r>
            <a:endParaRPr lang="en-US" altLang="ja-JP" sz="16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手書き、パソコン入力どちらでも</a:t>
            </a:r>
            <a:r>
              <a:rPr lang="en-US" altLang="ja-JP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en-US" sz="16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です。</a:t>
            </a:r>
            <a:endParaRPr lang="en-US" altLang="ja-JP" sz="16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・事前課題（自己のプロフィールシート１・２、テキストの事前学習シート）は</a:t>
            </a:r>
            <a:endParaRPr lang="en-US" altLang="ja-JP" sz="16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コピーしてご持参いただきますが、</a:t>
            </a:r>
            <a:r>
              <a:rPr lang="ja-JP" altLang="en-US" sz="1600" b="1" kern="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白黒コピーで</a:t>
            </a:r>
            <a:r>
              <a:rPr lang="en-US" altLang="ja-JP" sz="1600" b="1" kern="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OK</a:t>
            </a:r>
            <a:r>
              <a:rPr lang="ja-JP" altLang="en-US" sz="16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です。</a:t>
            </a:r>
            <a:endParaRPr lang="en-US" altLang="ja-JP" sz="16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EBB738-A38D-472C-BF9E-DD9E99ADE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8" y="2367967"/>
            <a:ext cx="3959095" cy="148853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97A4484-0675-49DF-A936-FAEBB9458A46}"/>
              </a:ext>
            </a:extLst>
          </p:cNvPr>
          <p:cNvSpPr/>
          <p:nvPr/>
        </p:nvSpPr>
        <p:spPr>
          <a:xfrm>
            <a:off x="1886761" y="2374783"/>
            <a:ext cx="772187" cy="142279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2C46B8-6A4E-4DD4-AE01-5F669C40B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1057730" y="3863320"/>
            <a:ext cx="2940578" cy="239591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2F22A28-CA66-45E8-9753-AE8BA111B4B3}"/>
              </a:ext>
            </a:extLst>
          </p:cNvPr>
          <p:cNvSpPr/>
          <p:nvPr/>
        </p:nvSpPr>
        <p:spPr>
          <a:xfrm rot="5400000">
            <a:off x="2227767" y="4078872"/>
            <a:ext cx="259796" cy="2599869"/>
          </a:xfrm>
          <a:prstGeom prst="rect">
            <a:avLst/>
          </a:prstGeom>
          <a:solidFill>
            <a:srgbClr val="F0E8E6">
              <a:alpha val="25882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D7FA6EF-E434-416B-9EAB-271D7A26B7F3}"/>
              </a:ext>
            </a:extLst>
          </p:cNvPr>
          <p:cNvCxnSpPr>
            <a:cxnSpLocks/>
          </p:cNvCxnSpPr>
          <p:nvPr/>
        </p:nvCxnSpPr>
        <p:spPr>
          <a:xfrm>
            <a:off x="2250744" y="3753290"/>
            <a:ext cx="0" cy="149561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962169BE-AF4C-454C-BFA7-4B9F05128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 t="37314" r="51072" b="39210"/>
          <a:stretch/>
        </p:blipFill>
        <p:spPr>
          <a:xfrm flipH="1">
            <a:off x="4167837" y="2489327"/>
            <a:ext cx="4033345" cy="252792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F29A73-C6F3-49D0-A90B-6EA4EA1AB1AF}"/>
              </a:ext>
            </a:extLst>
          </p:cNvPr>
          <p:cNvSpPr txBox="1"/>
          <p:nvPr/>
        </p:nvSpPr>
        <p:spPr>
          <a:xfrm>
            <a:off x="4924554" y="3157179"/>
            <a:ext cx="29207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様式のダウンロードは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からお願いします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http://shizuoka-wel.jp/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48D8FB-BCD1-49DF-4722-73193B251E16}"/>
              </a:ext>
            </a:extLst>
          </p:cNvPr>
          <p:cNvSpPr txBox="1"/>
          <p:nvPr/>
        </p:nvSpPr>
        <p:spPr>
          <a:xfrm>
            <a:off x="4187298" y="51695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http://shizuoka-wel.jp/learn/fukusi-syokuin/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7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A5D5A01-8095-4A3C-9B05-D90A52B51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74" y="5035363"/>
            <a:ext cx="2796464" cy="167787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EDC0C-D63D-4ADC-8B59-600677E1E681}"/>
              </a:ext>
            </a:extLst>
          </p:cNvPr>
          <p:cNvSpPr txBox="1"/>
          <p:nvPr/>
        </p:nvSpPr>
        <p:spPr>
          <a:xfrm>
            <a:off x="383752" y="269046"/>
            <a:ext cx="8376495" cy="5703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endParaRPr lang="en-US" altLang="ja-JP" sz="16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2000" b="1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■研修事務局</a:t>
            </a:r>
            <a:endParaRPr lang="en-US" altLang="ja-JP" sz="2000" b="1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（福）静岡県社会福祉協議会・社会福祉人材センター研修課</a:t>
            </a:r>
            <a:endParaRPr lang="en-US" altLang="ja-JP" sz="16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6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■</a:t>
            </a: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054-271-2174</a:t>
            </a: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</a:t>
            </a:r>
            <a:endParaRPr lang="en-US" altLang="ja-JP" sz="1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 ■</a:t>
            </a:r>
            <a:r>
              <a:rPr lang="en-US" altLang="ja-JP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LINE</a:t>
            </a: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ja-JP" sz="2000" b="1" i="0" dirty="0">
                <a:solidFill>
                  <a:schemeClr val="accent4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@757qnztf</a:t>
            </a:r>
            <a:endParaRPr lang="en-US" altLang="ja-JP" sz="1600" b="1" kern="100" dirty="0">
              <a:solidFill>
                <a:schemeClr val="accent4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6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＊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LINE</a:t>
            </a: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の場合はお返事までにお時間をいただくことがありますので、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お急ぎの場合はお電話にてお願いいたします。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・課題の記入の仕方がわからない。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400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・研修内容について知りたいことがある</a:t>
            </a: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等</a:t>
            </a: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ご不明点や心配事がありましたら、ご遠慮なくお問い合わせください。</a:t>
            </a:r>
            <a:endParaRPr lang="en-US" altLang="ja-JP" sz="1400" b="1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400" kern="100" dirty="0"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400" kern="100" dirty="0">
              <a:effectLst/>
              <a:latin typeface="Century" panose="02040604050505020304" pitchFamily="18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</a:pP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AFEAF5B-C32C-4FAE-9564-6101C7098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31" y="2575416"/>
            <a:ext cx="930372" cy="930372"/>
          </a:xfrm>
          <a:prstGeom prst="rect">
            <a:avLst/>
          </a:prstGeom>
        </p:spPr>
      </p:pic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1B3FA551-0977-4A37-B9A4-9E73023E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8694" y="6285972"/>
            <a:ext cx="1279663" cy="365125"/>
          </a:xfrm>
        </p:spPr>
        <p:txBody>
          <a:bodyPr/>
          <a:lstStyle/>
          <a:p>
            <a:pPr rtl="0"/>
            <a:fld id="{401CF334-2D5C-4859-84A6-CA7E6E43FAEB}" type="slidenum">
              <a:rPr lang="en-US" altLang="ja-JP" sz="2000" b="1" noProof="0" smtClean="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</a:t>
            </a:fld>
            <a:endParaRPr lang="ja-JP" altLang="en-US" sz="2000" b="1" noProof="0" dirty="0">
              <a:solidFill>
                <a:schemeClr val="bg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5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基礎">
  <a:themeElements>
    <a:clrScheme name="ユーザー定義 6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B2E3D5"/>
      </a:accent1>
      <a:accent2>
        <a:srgbClr val="7EC492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1037</Words>
  <Application>Microsoft Office PowerPoint</Application>
  <PresentationFormat>画面に合わせる (4:3)</PresentationFormat>
  <Paragraphs>143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BIZ UDPゴシック</vt:lpstr>
      <vt:lpstr>BIZ UDゴシック</vt:lpstr>
      <vt:lpstr>Meiryo UI</vt:lpstr>
      <vt:lpstr>メイリオ</vt:lpstr>
      <vt:lpstr>Calibri</vt:lpstr>
      <vt:lpstr>Calibri Light</vt:lpstr>
      <vt:lpstr>Century</vt:lpstr>
      <vt:lpstr>Corbel</vt:lpstr>
      <vt:lpstr>Roboto</vt:lpstr>
      <vt:lpstr>Wingdings 2</vt:lpstr>
      <vt:lpstr>HDOfficeLightV0</vt:lpstr>
      <vt:lpstr>基礎</vt:lpstr>
      <vt:lpstr>福祉職員キャリアパス対応生涯研修課程  受講の手引き ＜初任者・中堅職員・チームリーダー＞</vt:lpstr>
      <vt:lpstr>PowerPoint プレゼンテーション</vt:lpstr>
      <vt:lpstr>PowerPoint プレゼンテーション</vt:lpstr>
      <vt:lpstr>PowerPoint プレゼンテーション</vt:lpstr>
      <vt:lpstr>■研修プログラムの進行について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福祉職員キャリアパス対応生涯研修課程  受講の手引き ＜初任者・中堅職員・チームリーダー＞</dc:title>
  <dc:creator>鈴木 琴</dc:creator>
  <cp:lastModifiedBy>fumie_watanabe</cp:lastModifiedBy>
  <cp:revision>18</cp:revision>
  <cp:lastPrinted>2022-03-15T01:27:55Z</cp:lastPrinted>
  <dcterms:created xsi:type="dcterms:W3CDTF">2022-03-14T01:57:45Z</dcterms:created>
  <dcterms:modified xsi:type="dcterms:W3CDTF">2024-03-07T05:30:19Z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